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Clear Sans" charset="1" panose="020B0503030202020304"/>
      <p:regular r:id="rId23"/>
    </p:embeddedFont>
    <p:embeddedFont>
      <p:font typeface="Clear Sans Bold" charset="1" panose="020B0803030202020304"/>
      <p:regular r:id="rId24"/>
    </p:embeddedFont>
    <p:embeddedFont>
      <p:font typeface="Clear Sans Italics" charset="1" panose="020B0503030202090304"/>
      <p:regular r:id="rId25"/>
    </p:embeddedFont>
    <p:embeddedFont>
      <p:font typeface="Clear Sans Bold Italics" charset="1" panose="020B0803030202090304"/>
      <p:regular r:id="rId26"/>
    </p:embeddedFont>
    <p:embeddedFont>
      <p:font typeface="Clear Sans Thin" charset="1" panose="020B0203030202020304"/>
      <p:regular r:id="rId27"/>
    </p:embeddedFont>
    <p:embeddedFont>
      <p:font typeface="Clear Sans Light" charset="1" panose="020B0303030202020304"/>
      <p:regular r:id="rId28"/>
    </p:embeddedFont>
    <p:embeddedFont>
      <p:font typeface="Clear Sans Medium" charset="1" panose="020B0603030202020304"/>
      <p:regular r:id="rId29"/>
    </p:embeddedFont>
    <p:embeddedFont>
      <p:font typeface="Clear Sans Medium Italics" charset="1" panose="020B06030302020903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51" Target="slides/slide21.xml" Type="http://schemas.openxmlformats.org/officeDocument/2006/relationships/slide"/><Relationship Id="rId52" Target="slides/slide22.xml" Type="http://schemas.openxmlformats.org/officeDocument/2006/relationships/slide"/><Relationship Id="rId53" Target="slides/slide23.xml" Type="http://schemas.openxmlformats.org/officeDocument/2006/relationships/slide"/><Relationship Id="rId54" Target="slides/slide24.xml" Type="http://schemas.openxmlformats.org/officeDocument/2006/relationships/slide"/><Relationship Id="rId55" Target="slides/slide25.xml" Type="http://schemas.openxmlformats.org/officeDocument/2006/relationships/slide"/><Relationship Id="rId56" Target="slides/slide26.xml" Type="http://schemas.openxmlformats.org/officeDocument/2006/relationships/slide"/><Relationship Id="rId57" Target="slides/slide2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http://www.example.com/" TargetMode="External" Type="http://schemas.openxmlformats.org/officeDocument/2006/relationships/hyperlink"/><Relationship Id="rId5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7841" y="3898887"/>
            <a:ext cx="5752319" cy="22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8"/>
              </a:lnSpc>
            </a:pPr>
            <a:r>
              <a:rPr lang="en-US" sz="12999">
                <a:solidFill>
                  <a:srgbClr val="FFFFFF"/>
                </a:solidFill>
                <a:latin typeface="Roboto Bold"/>
              </a:rPr>
              <a:t>Servery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29087" y="3519490"/>
            <a:ext cx="889175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Náučný materiál o serveroch, ich typoch a funkciách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374966" y="6624635"/>
            <a:ext cx="1227699" cy="0"/>
          </a:xfrm>
          <a:prstGeom prst="line">
            <a:avLst/>
          </a:prstGeom>
          <a:ln cap="flat" w="9525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8147267" y="6624635"/>
            <a:ext cx="1227699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9043352"/>
            <a:ext cx="889175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Vypracoval Jaroslav Petruň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2960" y="2817355"/>
            <a:ext cx="11229303" cy="6923220"/>
          </a:xfrm>
          <a:custGeom>
            <a:avLst/>
            <a:gdLst/>
            <a:ahLst/>
            <a:cxnLst/>
            <a:rect r="r" b="b" t="t" l="l"/>
            <a:pathLst>
              <a:path h="6923220" w="11229303">
                <a:moveTo>
                  <a:pt x="0" y="0"/>
                </a:moveTo>
                <a:lnTo>
                  <a:pt x="11229303" y="0"/>
                </a:lnTo>
                <a:lnTo>
                  <a:pt x="11229303" y="6923220"/>
                </a:lnTo>
                <a:lnTo>
                  <a:pt x="0" y="692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52960" y="438100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152" y="1579722"/>
            <a:ext cx="5225177" cy="785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Mediálne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Herné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Virtuálne servery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5814" y="2684299"/>
            <a:ext cx="13708378" cy="7128356"/>
          </a:xfrm>
          <a:custGeom>
            <a:avLst/>
            <a:gdLst/>
            <a:ahLst/>
            <a:cxnLst/>
            <a:rect r="r" b="b" t="t" l="l"/>
            <a:pathLst>
              <a:path h="7128356" w="13708378">
                <a:moveTo>
                  <a:pt x="0" y="0"/>
                </a:moveTo>
                <a:lnTo>
                  <a:pt x="13708378" y="0"/>
                </a:lnTo>
                <a:lnTo>
                  <a:pt x="13708378" y="7128356"/>
                </a:lnTo>
                <a:lnTo>
                  <a:pt x="0" y="7128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91685" y="1809750"/>
            <a:ext cx="370463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276" y="2363471"/>
            <a:ext cx="15155448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Jed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ným 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najdôležitejších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typov serverov v dnešnej dobe, 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hostovanie webových stránok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webových 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Sú nevyhnutné 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zabezpečenie prístupu k webovým stránkam prostredníctvom internetu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2486" y="6460341"/>
            <a:ext cx="14463028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Keď používateľ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 načíta stránku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, webový server načíta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príslušné súbory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odošle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ich do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prehliadača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, aby s nimi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používateľ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mohol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pracovať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69568" y="8523922"/>
            <a:ext cx="2139315" cy="1056323"/>
            <a:chOff x="0" y="0"/>
            <a:chExt cx="2852420" cy="14084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5669568" y="8418670"/>
            <a:ext cx="1736288" cy="102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>
                    <a:alpha val="14902"/>
                  </a:srgbClr>
                </a:solidFill>
                <a:latin typeface="Times New Roman Bold"/>
              </a:rPr>
              <a:t>Client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5814" y="2817355"/>
            <a:ext cx="13708378" cy="7128356"/>
          </a:xfrm>
          <a:custGeom>
            <a:avLst/>
            <a:gdLst/>
            <a:ahLst/>
            <a:cxnLst/>
            <a:rect r="r" b="b" t="t" l="l"/>
            <a:pathLst>
              <a:path h="7128356" w="13708378">
                <a:moveTo>
                  <a:pt x="0" y="0"/>
                </a:moveTo>
                <a:lnTo>
                  <a:pt x="13708378" y="0"/>
                </a:lnTo>
                <a:lnTo>
                  <a:pt x="13708378" y="7128357"/>
                </a:lnTo>
                <a:lnTo>
                  <a:pt x="0" y="7128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91685" y="1809750"/>
            <a:ext cx="370463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669568" y="8730139"/>
            <a:ext cx="2139315" cy="1056323"/>
            <a:chOff x="0" y="0"/>
            <a:chExt cx="2852420" cy="1408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5669568" y="8551727"/>
            <a:ext cx="1736288" cy="102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00000"/>
                </a:solidFill>
                <a:latin typeface="Times New Roman Bold"/>
              </a:rPr>
              <a:t>Client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338850" y="807837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276" y="1415398"/>
            <a:ext cx="15584839" cy="7792419"/>
          </a:xfrm>
          <a:custGeom>
            <a:avLst/>
            <a:gdLst/>
            <a:ahLst/>
            <a:cxnLst/>
            <a:rect r="r" b="b" t="t" l="l"/>
            <a:pathLst>
              <a:path h="7792419" w="1558483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5769" y="1809750"/>
            <a:ext cx="407646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6276" y="2363471"/>
            <a:ext cx="15155448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Ich hlavnou úlohou je poskytovať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centralizované úložisko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súbory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umožňovať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zdieľanie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používateľmi.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12486" y="5617527"/>
            <a:ext cx="1446302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Súborové servery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nevykonávajú žiadne zmeny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existujúcich súboroch. Je to preto, že ukladajú údaje ako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hromadu binárnych údajov a súborov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Takže nevykonávajú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žiadne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ďalšie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filtrovanie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spracovanie údajov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Jediný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spôsob, ako pracovať so súborovými servermi,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vytvoriť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súborový systém, ktorý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prístupný klientom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276" y="1415398"/>
            <a:ext cx="15584839" cy="7792419"/>
          </a:xfrm>
          <a:custGeom>
            <a:avLst/>
            <a:gdLst/>
            <a:ahLst/>
            <a:cxnLst/>
            <a:rect r="r" b="b" t="t" l="l"/>
            <a:pathLst>
              <a:path h="7792419" w="1558483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5769" y="1809750"/>
            <a:ext cx="407646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96304" y="799719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21645" y="2570571"/>
            <a:ext cx="9479279" cy="6960974"/>
          </a:xfrm>
          <a:custGeom>
            <a:avLst/>
            <a:gdLst/>
            <a:ahLst/>
            <a:cxnLst/>
            <a:rect r="r" b="b" t="t" l="l"/>
            <a:pathLst>
              <a:path h="6960974" w="9479279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-861" t="-1880" r="-2834" b="-26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6749" y="1809750"/>
            <a:ext cx="459450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6276" y="2833528"/>
            <a:ext cx="15155448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Sú základnými piliermi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mnohých informačných systémov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podnikových 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úlohou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ukladanie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poskytovanie prístupu k dátam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čo umožňuje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efektívne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riadenie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manipuláciu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 informáciami.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2486" y="6608127"/>
            <a:ext cx="14463028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Databázové servery poskytujú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centralizované úložisko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dáta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uložené v tabuľkách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záznamoch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stĺpcoch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dáta môžu zahŕňať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rôzne typy informácií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ako sú textové reťazce, čísla, dátumy, obrázky a ďalšie.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21645" y="2570571"/>
            <a:ext cx="9479279" cy="6960974"/>
          </a:xfrm>
          <a:custGeom>
            <a:avLst/>
            <a:gdLst/>
            <a:ahLst/>
            <a:cxnLst/>
            <a:rect r="r" b="b" t="t" l="l"/>
            <a:pathLst>
              <a:path h="6960974" w="9479279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" t="-1880" r="-2834" b="-26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6749" y="1809750"/>
            <a:ext cx="459450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10122" y="775525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631109">
            <a:off x="15497789" y="4222078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66276" y="1322582"/>
            <a:ext cx="15351055" cy="8490073"/>
          </a:xfrm>
          <a:custGeom>
            <a:avLst/>
            <a:gdLst/>
            <a:ahLst/>
            <a:cxnLst/>
            <a:rect r="r" b="b" t="t" l="l"/>
            <a:pathLst>
              <a:path h="8490073" w="15351055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76465" y="5816113"/>
            <a:ext cx="7535070" cy="4238477"/>
          </a:xfrm>
          <a:custGeom>
            <a:avLst/>
            <a:gdLst/>
            <a:ahLst/>
            <a:cxnLst/>
            <a:rect r="r" b="b" t="t" l="l"/>
            <a:pathLst>
              <a:path h="4238477" w="7535070">
                <a:moveTo>
                  <a:pt x="0" y="0"/>
                </a:moveTo>
                <a:lnTo>
                  <a:pt x="7535070" y="0"/>
                </a:lnTo>
                <a:lnTo>
                  <a:pt x="7535070" y="4238477"/>
                </a:lnTo>
                <a:lnTo>
                  <a:pt x="0" y="4238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59895" y="1809750"/>
            <a:ext cx="37682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6276" y="2833528"/>
            <a:ext cx="15155448" cy="299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doručovanie, prijímanie, ukladanie a spracovanie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e-mailových správ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rôznymi používateľmi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doménami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úlohou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spravovať elektronickú poštu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počítačových sieťach a zabezpečiť, aby bola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doručená správna správa správnemu adresátovi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správnom čase.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66276" y="1322582"/>
            <a:ext cx="15351055" cy="8490073"/>
          </a:xfrm>
          <a:custGeom>
            <a:avLst/>
            <a:gdLst/>
            <a:ahLst/>
            <a:cxnLst/>
            <a:rect r="r" b="b" t="t" l="l"/>
            <a:pathLst>
              <a:path h="8490073" w="15351055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8" t="0" r="-2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16183" y="799719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9895" y="1809750"/>
            <a:ext cx="37682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90916" y="2158048"/>
            <a:ext cx="15068384" cy="7555355"/>
          </a:xfrm>
          <a:custGeom>
            <a:avLst/>
            <a:gdLst/>
            <a:ahLst/>
            <a:cxnLst/>
            <a:rect r="r" b="b" t="t" l="l"/>
            <a:pathLst>
              <a:path h="7555355" w="15068384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01214" y="6581208"/>
            <a:ext cx="5394986" cy="2929028"/>
          </a:xfrm>
          <a:custGeom>
            <a:avLst/>
            <a:gdLst/>
            <a:ahLst/>
            <a:cxnLst/>
            <a:rect r="r" b="b" t="t" l="l"/>
            <a:pathLst>
              <a:path h="2929028" w="5394986">
                <a:moveTo>
                  <a:pt x="0" y="0"/>
                </a:moveTo>
                <a:lnTo>
                  <a:pt x="5394986" y="0"/>
                </a:lnTo>
                <a:lnTo>
                  <a:pt x="5394986" y="2929028"/>
                </a:lnTo>
                <a:lnTo>
                  <a:pt x="0" y="2929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1596" y="1809750"/>
            <a:ext cx="41848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6276" y="2833528"/>
            <a:ext cx="1515544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Aplikačné servery sú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softvérové platformy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poskytujú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prostredie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spúšťanie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riadenie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distribuovaných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sú zvyčajne navrhnuté tak, aby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umožnili vývoj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nasadenie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podnikových aplikácií, ktoré sú často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zložené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viacerých modulov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komponentov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musia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byť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schopné integrovať sa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 ďalšími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systémami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technológiami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0" y="8214643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799999">
            <a:off x="7727491" y="-230798"/>
            <a:ext cx="3426594" cy="1713297"/>
          </a:xfrm>
          <a:custGeom>
            <a:avLst/>
            <a:gdLst/>
            <a:ahLst/>
            <a:cxnLst/>
            <a:rect r="r" b="b" t="t" l="l"/>
            <a:pathLst>
              <a:path h="1713297" w="3426594">
                <a:moveTo>
                  <a:pt x="3426595" y="1713297"/>
                </a:moveTo>
                <a:lnTo>
                  <a:pt x="0" y="1713297"/>
                </a:lnTo>
                <a:lnTo>
                  <a:pt x="0" y="0"/>
                </a:lnTo>
                <a:lnTo>
                  <a:pt x="3426595" y="0"/>
                </a:lnTo>
                <a:lnTo>
                  <a:pt x="3426595" y="17132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6190" y="139902"/>
            <a:ext cx="5752319" cy="22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8"/>
              </a:lnSpc>
            </a:pPr>
            <a:r>
              <a:rPr lang="en-US" sz="12999">
                <a:solidFill>
                  <a:srgbClr val="064663"/>
                </a:solidFill>
                <a:latin typeface="Roboto Bold"/>
              </a:rPr>
              <a:t>Obsah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9501" y="2533877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1. Úvod do serverov - Čo je to server?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9501" y="3374705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2. Z čoho je server zložený?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501" y="4216081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3. Typy serverov a ich použitie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9501" y="5057457"/>
            <a:ext cx="1134154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4. Virtualizácia serverov - Výhody/Nevýhody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501" y="5898833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5. Zabezpečenie serverov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799999">
            <a:off x="15932549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021041" y="1644516"/>
            <a:ext cx="4698303" cy="4710902"/>
            <a:chOff x="0" y="0"/>
            <a:chExt cx="6264404" cy="6281203"/>
          </a:xfrm>
        </p:grpSpPr>
        <p:sp>
          <p:nvSpPr>
            <p:cNvPr name="Freeform 12" id="12"/>
            <p:cNvSpPr/>
            <p:nvPr/>
          </p:nvSpPr>
          <p:spPr>
            <a:xfrm flipH="false" flipV="false" rot="5400000">
              <a:off x="-1570301" y="1570301"/>
              <a:ext cx="6281203" cy="3140601"/>
            </a:xfrm>
            <a:custGeom>
              <a:avLst/>
              <a:gdLst/>
              <a:ahLst/>
              <a:cxnLst/>
              <a:rect r="r" b="b" t="t" l="l"/>
              <a:pathLst>
                <a:path h="3140601" w="6281203">
                  <a:moveTo>
                    <a:pt x="0" y="0"/>
                  </a:moveTo>
                  <a:lnTo>
                    <a:pt x="6281203" y="0"/>
                  </a:lnTo>
                  <a:lnTo>
                    <a:pt x="6281203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1553502" y="1570301"/>
              <a:ext cx="6281203" cy="3140601"/>
            </a:xfrm>
            <a:custGeom>
              <a:avLst/>
              <a:gdLst/>
              <a:ahLst/>
              <a:cxnLst/>
              <a:rect r="r" b="b" t="t" l="l"/>
              <a:pathLst>
                <a:path h="3140601" w="6281203">
                  <a:moveTo>
                    <a:pt x="0" y="0"/>
                  </a:moveTo>
                  <a:lnTo>
                    <a:pt x="6281202" y="0"/>
                  </a:lnTo>
                  <a:lnTo>
                    <a:pt x="6281202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90916" y="2158048"/>
            <a:ext cx="15068384" cy="7555355"/>
          </a:xfrm>
          <a:custGeom>
            <a:avLst/>
            <a:gdLst/>
            <a:ahLst/>
            <a:cxnLst/>
            <a:rect r="r" b="b" t="t" l="l"/>
            <a:pathLst>
              <a:path h="7555355" w="15068384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72547" y="775525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51596" y="1809750"/>
            <a:ext cx="41848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76" y="2833528"/>
            <a:ext cx="15155448" cy="479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DNS (Domain Name System)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prekladanie doménových mien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(</a:t>
            </a:r>
            <a:r>
              <a:rPr lang="en-US" sz="3399" spc="173" u="sng">
                <a:solidFill>
                  <a:srgbClr val="064663"/>
                </a:solidFill>
                <a:latin typeface="Roboto"/>
                <a:hlinkClick r:id="rId4" tooltip="http://www.example.com/"/>
              </a:rPr>
              <a:t>www.example.com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)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IP adresy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sú potrebné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identifikáciu webových 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počítačových zariadení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internete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kľúčový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význam v fungovaní internetu a umožňujú používateľom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prístup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k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webovým stránkam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e-mailovým serverom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iným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online službám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prostredníctvom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zrozumiteľných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doménových mien.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964236" y="853920"/>
            <a:ext cx="11857150" cy="8958735"/>
          </a:xfrm>
          <a:custGeom>
            <a:avLst/>
            <a:gdLst/>
            <a:ahLst/>
            <a:cxnLst/>
            <a:rect r="r" b="b" t="t" l="l"/>
            <a:pathLst>
              <a:path h="8958735" w="11857150">
                <a:moveTo>
                  <a:pt x="0" y="0"/>
                </a:moveTo>
                <a:lnTo>
                  <a:pt x="11857150" y="0"/>
                </a:lnTo>
                <a:lnTo>
                  <a:pt x="11857150" y="8958735"/>
                </a:lnTo>
                <a:lnTo>
                  <a:pt x="0" y="8958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7928" y="1809750"/>
            <a:ext cx="287214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961367" y="775525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7022" y="826188"/>
            <a:ext cx="12226569" cy="9228402"/>
          </a:xfrm>
          <a:custGeom>
            <a:avLst/>
            <a:gdLst/>
            <a:ahLst/>
            <a:cxnLst/>
            <a:rect r="r" b="b" t="t" l="l"/>
            <a:pathLst>
              <a:path h="9228402" w="12226569">
                <a:moveTo>
                  <a:pt x="0" y="0"/>
                </a:moveTo>
                <a:lnTo>
                  <a:pt x="12226569" y="0"/>
                </a:lnTo>
                <a:lnTo>
                  <a:pt x="12226569" y="9228402"/>
                </a:lnTo>
                <a:lnTo>
                  <a:pt x="0" y="922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07928" y="1809750"/>
            <a:ext cx="287214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4333" y="930230"/>
            <a:ext cx="9725282" cy="8882425"/>
          </a:xfrm>
          <a:custGeom>
            <a:avLst/>
            <a:gdLst/>
            <a:ahLst/>
            <a:cxnLst/>
            <a:rect r="r" b="b" t="t" l="l"/>
            <a:pathLst>
              <a:path h="8882425" w="9725282">
                <a:moveTo>
                  <a:pt x="0" y="0"/>
                </a:moveTo>
                <a:lnTo>
                  <a:pt x="9725283" y="0"/>
                </a:lnTo>
                <a:lnTo>
                  <a:pt x="9725283" y="8882425"/>
                </a:lnTo>
                <a:lnTo>
                  <a:pt x="0" y="888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03632" y="7023894"/>
            <a:ext cx="5493501" cy="2895533"/>
          </a:xfrm>
          <a:custGeom>
            <a:avLst/>
            <a:gdLst/>
            <a:ahLst/>
            <a:cxnLst/>
            <a:rect r="r" b="b" t="t" l="l"/>
            <a:pathLst>
              <a:path h="2895533" w="5493501">
                <a:moveTo>
                  <a:pt x="0" y="0"/>
                </a:moveTo>
                <a:lnTo>
                  <a:pt x="5493501" y="0"/>
                </a:lnTo>
                <a:lnTo>
                  <a:pt x="5493501" y="2895533"/>
                </a:lnTo>
                <a:lnTo>
                  <a:pt x="0" y="2895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6276" y="2833528"/>
            <a:ext cx="15155448" cy="419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DHCP (Dynamic Host Configuration Protocol)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pridelenie dynamických IP adries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konfiguračných informácií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počítačovým zariadeniam v počítačovej 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kľúčový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význam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sieťovej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infraštruktúre, pretože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umožňujú zariadeniam automaticky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získať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IP adresu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bránu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DNS servery a ďalšie informácie potrebné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komunikáciu v 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4989" y="1809750"/>
            <a:ext cx="3218021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172547" y="7862027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5456" y="931256"/>
            <a:ext cx="9724160" cy="8881399"/>
          </a:xfrm>
          <a:custGeom>
            <a:avLst/>
            <a:gdLst/>
            <a:ahLst/>
            <a:cxnLst/>
            <a:rect r="r" b="b" t="t" l="l"/>
            <a:pathLst>
              <a:path h="8881399" w="9724160">
                <a:moveTo>
                  <a:pt x="0" y="0"/>
                </a:moveTo>
                <a:lnTo>
                  <a:pt x="9724160" y="0"/>
                </a:lnTo>
                <a:lnTo>
                  <a:pt x="9724160" y="8881399"/>
                </a:lnTo>
                <a:lnTo>
                  <a:pt x="0" y="888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4989" y="1809750"/>
            <a:ext cx="3218021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76" y="2833528"/>
            <a:ext cx="1515544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P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očítačové systémy alebo softvérové aplikácie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sa používajú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zálohovanie dát a informácií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uložených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počítačoch a sieťových zariadeniach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úlohou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zabezpečiť bezpečné uchovávanie dát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umožniť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obnovu v prípade straty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poškodenia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nežiaducej udalosti.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0849" y="1809750"/>
            <a:ext cx="470630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2780" y="0"/>
            <a:ext cx="10728502" cy="10287000"/>
          </a:xfrm>
          <a:custGeom>
            <a:avLst/>
            <a:gdLst/>
            <a:ahLst/>
            <a:cxnLst/>
            <a:rect r="r" b="b" t="t" l="l"/>
            <a:pathLst>
              <a:path h="10287000" w="10728502">
                <a:moveTo>
                  <a:pt x="0" y="0"/>
                </a:moveTo>
                <a:lnTo>
                  <a:pt x="10728502" y="0"/>
                </a:lnTo>
                <a:lnTo>
                  <a:pt x="107285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0316" y="-19050"/>
            <a:ext cx="5140898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0316" y="2977323"/>
            <a:ext cx="3043271" cy="12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76" y="2833528"/>
            <a:ext cx="1515544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P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očítačové systémy alebo softvérové aplikácie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sa používajú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zálohovanie dát a informácií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uložených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počítačoch a sieťových zariadeniach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úlohou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zabezpečiť bezpečné uchovávanie dát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umožniť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obnovu v prípade straty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poškodenia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nežiaducej udalosti.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31412" y="1809750"/>
            <a:ext cx="522517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7556836" y="8385281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6203234" cy="10287000"/>
          </a:xfrm>
          <a:custGeom>
            <a:avLst/>
            <a:gdLst/>
            <a:ahLst/>
            <a:cxnLst/>
            <a:rect r="r" b="b" t="t" l="l"/>
            <a:pathLst>
              <a:path h="10287000" w="6203234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t="0" r="-5237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63404" y="3258282"/>
            <a:ext cx="7083812" cy="461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545454"/>
                </a:solidFill>
                <a:latin typeface="Clear Sans Bold"/>
              </a:rPr>
              <a:t>Server 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je počítačový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program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zariadenie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, ktoré poskytuje určité služby, funkcie alebo zdroje iným programom alebo zariadeniam, ktoré nazývame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klienti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. V podstate ide počítačový systém navrhnutý na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zabezpečenie zdieľania zdrojov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, ako sú údaje, súbory, aplikácie, alebo služby, medzi rôznymi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používateľmi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zariadeniami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 v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sieti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.</a:t>
            </a:r>
          </a:p>
          <a:p>
            <a:pPr algn="ctr">
              <a:lnSpc>
                <a:spcPts val="405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579312" y="1028700"/>
            <a:ext cx="6651996" cy="1701531"/>
            <a:chOff x="0" y="0"/>
            <a:chExt cx="8869328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8869328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88540" y="1388173"/>
              <a:ext cx="5292249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6203234" cy="10287000"/>
          </a:xfrm>
          <a:custGeom>
            <a:avLst/>
            <a:gdLst/>
            <a:ahLst/>
            <a:cxnLst/>
            <a:rect r="r" b="b" t="t" l="l"/>
            <a:pathLst>
              <a:path h="10287000" w="6203234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t="0" r="-523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4827" y="5143500"/>
            <a:ext cx="8712241" cy="5227344"/>
          </a:xfrm>
          <a:custGeom>
            <a:avLst/>
            <a:gdLst/>
            <a:ahLst/>
            <a:cxnLst/>
            <a:rect r="r" b="b" t="t" l="l"/>
            <a:pathLst>
              <a:path h="5227344" w="8712241">
                <a:moveTo>
                  <a:pt x="0" y="0"/>
                </a:moveTo>
                <a:lnTo>
                  <a:pt x="8712241" y="0"/>
                </a:lnTo>
                <a:lnTo>
                  <a:pt x="8712241" y="5227344"/>
                </a:lnTo>
                <a:lnTo>
                  <a:pt x="0" y="5227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79312" y="1028700"/>
            <a:ext cx="6651996" cy="1701531"/>
            <a:chOff x="0" y="0"/>
            <a:chExt cx="8869328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8869328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88540" y="1388173"/>
              <a:ext cx="5292249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579312" y="2836394"/>
            <a:ext cx="5303270" cy="205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545454"/>
                </a:solidFill>
                <a:latin typeface="Roboto"/>
              </a:rPr>
              <a:t>Prevádzkujú sa v architektúre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klient-server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, kde klienti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požadujú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 služby a servery tieto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požiadavky uspokoja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6714" y="6569858"/>
            <a:ext cx="4956190" cy="3717142"/>
          </a:xfrm>
          <a:custGeom>
            <a:avLst/>
            <a:gdLst/>
            <a:ahLst/>
            <a:cxnLst/>
            <a:rect r="r" b="b" t="t" l="l"/>
            <a:pathLst>
              <a:path h="3717142" w="4956190">
                <a:moveTo>
                  <a:pt x="0" y="0"/>
                </a:moveTo>
                <a:lnTo>
                  <a:pt x="4956190" y="0"/>
                </a:lnTo>
                <a:lnTo>
                  <a:pt x="4956190" y="3717142"/>
                </a:lnTo>
                <a:lnTo>
                  <a:pt x="0" y="3717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9399" y="4748489"/>
            <a:ext cx="7359879" cy="7359879"/>
          </a:xfrm>
          <a:custGeom>
            <a:avLst/>
            <a:gdLst/>
            <a:ahLst/>
            <a:cxnLst/>
            <a:rect r="r" b="b" t="t" l="l"/>
            <a:pathLst>
              <a:path h="7359879" w="7359879">
                <a:moveTo>
                  <a:pt x="0" y="0"/>
                </a:moveTo>
                <a:lnTo>
                  <a:pt x="7359879" y="0"/>
                </a:lnTo>
                <a:lnTo>
                  <a:pt x="7359879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545454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je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a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serverového hardvéru: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557" y="3850379"/>
            <a:ext cx="5809072" cy="410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Bold"/>
              </a:rPr>
              <a:t>Procesor (CPU)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: je to “mozog” servera.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Zodpovedá za vykonávanie výpočtových operácií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 Serverové procesory sú často navrhnuté tak, aby boli schopné spracovať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veľké množstvo úloh súčasne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a zvládli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vysoké zaťaženie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51159" y="3850379"/>
            <a:ext cx="5173810" cy="462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Bold"/>
              </a:rPr>
              <a:t>Pamäť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(RAM)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: Pamäť servera/operačná pamäť slúži na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dočasné ukladanie dát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a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spustených procesov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Vyššia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kapacita pamäte umožňuje serveru spracovávať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viac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úloh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súčasne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zlepšuje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jeho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výkonnosť.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74916" y="3497954"/>
            <a:ext cx="5173810" cy="565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Bold"/>
              </a:rPr>
              <a:t>Sieťové rozhrania (NICs)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: Sieťové karty umožňujú serverom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pripojiť sa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k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sieťam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komunikovať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s ďalšími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zariadeniami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 Serverové NICs často podporujú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vysokorýchlostné Ethernetové pripojenia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 môžu zahŕňať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funkcie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ako sú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TCP offload engines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(TOE) pre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zrýchlenie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siete.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65979" y="6414588"/>
            <a:ext cx="2311483" cy="3670166"/>
          </a:xfrm>
          <a:custGeom>
            <a:avLst/>
            <a:gdLst/>
            <a:ahLst/>
            <a:cxnLst/>
            <a:rect r="r" b="b" t="t" l="l"/>
            <a:pathLst>
              <a:path h="3670166" w="2311483">
                <a:moveTo>
                  <a:pt x="0" y="0"/>
                </a:moveTo>
                <a:lnTo>
                  <a:pt x="2311483" y="0"/>
                </a:lnTo>
                <a:lnTo>
                  <a:pt x="2311483" y="3670166"/>
                </a:lnTo>
                <a:lnTo>
                  <a:pt x="0" y="3670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 l="0" t="-598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573818" y="5767472"/>
            <a:ext cx="7111890" cy="4317282"/>
          </a:xfrm>
          <a:custGeom>
            <a:avLst/>
            <a:gdLst/>
            <a:ahLst/>
            <a:cxnLst/>
            <a:rect r="r" b="b" t="t" l="l"/>
            <a:pathLst>
              <a:path h="4317282" w="7111890">
                <a:moveTo>
                  <a:pt x="7111890" y="0"/>
                </a:moveTo>
                <a:lnTo>
                  <a:pt x="0" y="0"/>
                </a:lnTo>
                <a:lnTo>
                  <a:pt x="0" y="4317282"/>
                </a:lnTo>
                <a:lnTo>
                  <a:pt x="7111890" y="4317282"/>
                </a:lnTo>
                <a:lnTo>
                  <a:pt x="7111890" y="0"/>
                </a:lnTo>
                <a:close/>
              </a:path>
            </a:pathLst>
          </a:custGeom>
          <a:blipFill>
            <a:blip r:embed="rId7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545454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je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a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serverového hardvéru: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2557" y="3850379"/>
            <a:ext cx="5809072" cy="565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Semi-Bold"/>
              </a:rPr>
              <a:t>Úložisko: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Servery používajú  rôzne druhy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úložných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zariadení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, ako napríklad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pevné disky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(HDD)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,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pevné stavové disky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(SSD) a čoraz viac aj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NVMe SSD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vysokorýchlostné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úložisko. Konfigurácie úložiska môžu obsahovať pole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RAID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zabezpečenie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ochranu údajov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234482" y="5143500"/>
            <a:ext cx="5637764" cy="5637764"/>
          </a:xfrm>
          <a:custGeom>
            <a:avLst/>
            <a:gdLst/>
            <a:ahLst/>
            <a:cxnLst/>
            <a:rect r="r" b="b" t="t" l="l"/>
            <a:pathLst>
              <a:path h="5637764" w="5637764">
                <a:moveTo>
                  <a:pt x="5637765" y="0"/>
                </a:moveTo>
                <a:lnTo>
                  <a:pt x="0" y="0"/>
                </a:lnTo>
                <a:lnTo>
                  <a:pt x="0" y="5637764"/>
                </a:lnTo>
                <a:lnTo>
                  <a:pt x="5637765" y="5637764"/>
                </a:lnTo>
                <a:lnTo>
                  <a:pt x="5637765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1273" y="3660319"/>
            <a:ext cx="5173810" cy="616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Semi-Bold"/>
              </a:rPr>
              <a:t>Zdroj napájania (PSU)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: Serverové zdroje napájania sú navrhnuté tak, aby poskytovali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stabilné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spoľahlivé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napájanie serveru aj pri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vysokom zaťažení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 Sú často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redundantné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- čo znamená, že server môže pokračovať v prevádzke aj v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prípade výpadku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jedného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zdroja napájania.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545454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je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a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serverového hardvéru: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08716" y="4159228"/>
            <a:ext cx="5809072" cy="410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Semi-Bold"/>
              </a:rPr>
              <a:t>Chladiace systémy: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dôležité pre udržanie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optimálnej prevádzkovej teploty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 Niektoré servery majú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zabudované ventilátory a chladiče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, zatiaľ čo iné používajú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externé chladiace jednotky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alebo dokonca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kvapalinové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chladenie.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99512" y="3577209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5807" y="3577209"/>
            <a:ext cx="8371415" cy="6278561"/>
          </a:xfrm>
          <a:custGeom>
            <a:avLst/>
            <a:gdLst/>
            <a:ahLst/>
            <a:cxnLst/>
            <a:rect r="r" b="b" t="t" l="l"/>
            <a:pathLst>
              <a:path h="6278561" w="8371415">
                <a:moveTo>
                  <a:pt x="0" y="0"/>
                </a:moveTo>
                <a:lnTo>
                  <a:pt x="8371414" y="0"/>
                </a:lnTo>
                <a:lnTo>
                  <a:pt x="8371414" y="6278561"/>
                </a:lnTo>
                <a:lnTo>
                  <a:pt x="0" y="6278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18384" y="552181"/>
            <a:ext cx="9451231" cy="2406381"/>
            <a:chOff x="0" y="0"/>
            <a:chExt cx="12601642" cy="32085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541177" y="1388173"/>
              <a:ext cx="7519287" cy="1820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Chladiace systémy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30976" y="2846959"/>
            <a:ext cx="4190405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 Bold"/>
              </a:rPr>
              <a:t>Vodné chladenie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639220" y="2882362"/>
            <a:ext cx="4758809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 Bold"/>
              </a:rPr>
              <a:t>Vzdušné chladenie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0169" y="457150"/>
            <a:ext cx="9105970" cy="9105970"/>
          </a:xfrm>
          <a:custGeom>
            <a:avLst/>
            <a:gdLst/>
            <a:ahLst/>
            <a:cxnLst/>
            <a:rect r="r" b="b" t="t" l="l"/>
            <a:pathLst>
              <a:path h="9105970" w="9105970">
                <a:moveTo>
                  <a:pt x="0" y="0"/>
                </a:moveTo>
                <a:lnTo>
                  <a:pt x="9105970" y="0"/>
                </a:lnTo>
                <a:lnTo>
                  <a:pt x="9105970" y="9105970"/>
                </a:lnTo>
                <a:lnTo>
                  <a:pt x="0" y="910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772048"/>
            <a:ext cx="11155818" cy="317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00000"/>
                </a:solidFill>
                <a:latin typeface="Roboto Bold"/>
              </a:rPr>
              <a:t>Windows Server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00000"/>
                </a:solidFill>
                <a:latin typeface="Roboto Bold"/>
              </a:rPr>
              <a:t>Linux (Ubuntu Server, CentOS, Red Hat Enterprise Linux)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00000"/>
                </a:solidFill>
                <a:latin typeface="Roboto Bold"/>
              </a:rPr>
              <a:t>Unix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00000"/>
                </a:solidFill>
                <a:latin typeface="Roboto Bold"/>
              </a:rPr>
              <a:t>M</a:t>
            </a:r>
            <a:r>
              <a:rPr lang="en-US" sz="3600" spc="183">
                <a:solidFill>
                  <a:srgbClr val="000000"/>
                </a:solidFill>
                <a:latin typeface="Roboto Bold"/>
              </a:rPr>
              <a:t>acOS Server (pre Apple prostredia)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18384" y="457150"/>
            <a:ext cx="9451231" cy="2406381"/>
            <a:chOff x="0" y="0"/>
            <a:chExt cx="12601642" cy="3208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541177" y="1388173"/>
              <a:ext cx="7519287" cy="1820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Operačné systémy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4079267" y="8385395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DAF9QcoDVQw</dc:identifier>
  <dcterms:modified xsi:type="dcterms:W3CDTF">2011-08-01T06:04:30Z</dcterms:modified>
  <cp:revision>1</cp:revision>
  <dc:title>Servery</dc:title>
</cp:coreProperties>
</file>